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348" r:id="rId3"/>
    <p:sldId id="349" r:id="rId4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BDD49F25-E2C9-4A2F-9127-18CD242E271A}">
          <p14:sldIdLst>
            <p14:sldId id="256"/>
            <p14:sldId id="348"/>
            <p14:sldId id="349"/>
          </p14:sldIdLst>
        </p14:section>
      </p14:sectionLst>
    </p:ext>
    <p:ext uri="{EFAFB233-063F-42B5-8137-9DF3F51BA10A}">
      <p15:sldGuideLst xmlns:p15="http://schemas.microsoft.com/office/powerpoint/2012/main">
        <p15:guide id="2" pos="2245" userDrawn="1">
          <p15:clr>
            <a:srgbClr val="A4A3A4"/>
          </p15:clr>
        </p15:guide>
        <p15:guide id="3" orient="horz" pos="459" userDrawn="1">
          <p15:clr>
            <a:srgbClr val="A4A3A4"/>
          </p15:clr>
        </p15:guide>
        <p15:guide id="4" orient="horz" pos="2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Каюмов Р. Х." initials="КРХ" lastIdx="3" clrIdx="0">
    <p:extLst>
      <p:ext uri="{19B8F6BF-5375-455C-9EA6-DF929625EA0E}">
        <p15:presenceInfo xmlns:p15="http://schemas.microsoft.com/office/powerpoint/2012/main" userId="S-1-5-21-332178713-2672394576-3786144138-1955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DBFF"/>
    <a:srgbClr val="ABE9FF"/>
    <a:srgbClr val="DDF6FF"/>
    <a:srgbClr val="97E4FF"/>
    <a:srgbClr val="D6A300"/>
    <a:srgbClr val="00CC66"/>
    <a:srgbClr val="FF5D5D"/>
    <a:srgbClr val="81DEFF"/>
    <a:srgbClr val="AFFFE4"/>
    <a:srgbClr val="FFD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3" autoAdjust="0"/>
    <p:restoredTop sz="94670" autoAdjust="0"/>
  </p:normalViewPr>
  <p:slideViewPr>
    <p:cSldViewPr snapToGrid="0">
      <p:cViewPr varScale="1">
        <p:scale>
          <a:sx n="84" d="100"/>
          <a:sy n="84" d="100"/>
        </p:scale>
        <p:origin x="1440" y="77"/>
      </p:cViewPr>
      <p:guideLst>
        <p:guide pos="2245"/>
        <p:guide orient="horz" pos="45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226DECBA-ED5C-4726-982C-508D3E79D10D}" type="datetimeFigureOut">
              <a:rPr lang="ru-RU" smtClean="0"/>
              <a:t>16.07.2019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2213" y="1244600"/>
            <a:ext cx="44735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79" tIns="45939" rIns="91879" bIns="4593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87125"/>
            <a:ext cx="5486400" cy="3916740"/>
          </a:xfrm>
          <a:prstGeom prst="rect">
            <a:avLst/>
          </a:prstGeom>
        </p:spPr>
        <p:txBody>
          <a:bodyPr vert="horz" lIns="91879" tIns="45939" rIns="91879" bIns="45939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3DCF5FE0-91C5-4FA7-9CB6-9DA9C18F90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33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F5FE0-91C5-4FA7-9CB6-9DA9C18F902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3886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CF5FE0-91C5-4FA7-9CB6-9DA9C18F902D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6224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4C80-635F-4F18-B306-DB2F595E6668}" type="datetime1">
              <a:rPr lang="ru-RU" smtClean="0"/>
              <a:t>16.07.2019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4697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94DD96-19C6-4EFE-93E0-083DDB831FAB}" type="datetime1">
              <a:rPr lang="ru-RU" smtClean="0"/>
              <a:t>16.07.2019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487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786E7-4826-4C0F-90C4-FCB20F2C11B9}" type="datetime1">
              <a:rPr lang="ru-RU" smtClean="0"/>
              <a:t>16.07.2019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5802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FA5C6-8A49-400C-9FF8-6D2A699551B5}" type="datetime1">
              <a:rPr lang="ru-RU" smtClean="0"/>
              <a:t>16.07.2019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915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91635-DBE8-447F-B2A5-B7F0AFBD531D}" type="datetime1">
              <a:rPr lang="ru-RU" smtClean="0"/>
              <a:t>16.07.2019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217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C2C5C-F2EF-412E-B82A-DD745E00D67D}" type="datetime1">
              <a:rPr lang="ru-RU" smtClean="0"/>
              <a:t>16.07.2019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7709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697A1-3199-4497-BB48-5B77BA0F4973}" type="datetime1">
              <a:rPr lang="ru-RU" smtClean="0"/>
              <a:t>16.07.2019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69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14F10-71F9-4BBA-8DFA-3D4A7D0AE6CD}" type="datetime1">
              <a:rPr lang="ru-RU" smtClean="0"/>
              <a:t>16.07.2019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895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72DF6-EE01-4DCE-91EA-7976CE268AC4}" type="datetime1">
              <a:rPr lang="ru-RU" smtClean="0"/>
              <a:t>16.07.2019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1799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8E62B-D880-4B8A-9173-34169AB065D1}" type="datetime1">
              <a:rPr lang="ru-RU" smtClean="0"/>
              <a:t>16.07.2019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603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64709-7A10-465C-A6FD-DEB0EE392B2B}" type="datetime1">
              <a:rPr lang="ru-RU" smtClean="0"/>
              <a:t>16.07.2019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82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CC7FF-23ED-4044-9AE9-AB197DE7C8D8}" type="datetime1">
              <a:rPr lang="ru-RU" smtClean="0"/>
              <a:t>16.07.2019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88ADB-9568-481E-8528-AB5B570A4BA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1839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62073" y="448056"/>
            <a:ext cx="2926080" cy="1161288"/>
          </a:xfrm>
          <a:prstGeom prst="rect">
            <a:avLst/>
          </a:prstGeom>
        </p:spPr>
      </p:pic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95288" y="1779905"/>
            <a:ext cx="8602408" cy="4351338"/>
          </a:xfrm>
        </p:spPr>
        <p:txBody>
          <a:bodyPr/>
          <a:lstStyle/>
          <a:p>
            <a:pPr indent="0" algn="ctr">
              <a:lnSpc>
                <a:spcPct val="100000"/>
              </a:lnSpc>
              <a:spcAft>
                <a:spcPts val="800"/>
              </a:spcAft>
              <a:buNone/>
            </a:pPr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Итоги реализация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проекта «Бережливое </a:t>
            </a:r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правительство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</a:t>
            </a: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Министерстве по туризму и </a:t>
            </a:r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народным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художественным </a:t>
            </a: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промыслам</a:t>
            </a:r>
          </a:p>
          <a:p>
            <a:pPr indent="0" algn="ctr">
              <a:lnSpc>
                <a:spcPct val="100000"/>
              </a:lnSpc>
              <a:spcAft>
                <a:spcPts val="800"/>
              </a:spcAft>
              <a:buNone/>
            </a:pP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Республики Дагестан</a:t>
            </a:r>
            <a:endParaRPr lang="ru-RU" b="1" dirty="0">
              <a:solidFill>
                <a:srgbClr val="00B0F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232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78608" y="192025"/>
            <a:ext cx="6153911" cy="88696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по туризму и народным художественным промыслам Республики Дагестан</a:t>
            </a:r>
            <a:endParaRPr lang="ru-RU" sz="1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Текст 28"/>
          <p:cNvSpPr>
            <a:spLocks noGrp="1"/>
          </p:cNvSpPr>
          <p:nvPr>
            <p:ph type="body" idx="1"/>
          </p:nvPr>
        </p:nvSpPr>
        <p:spPr>
          <a:xfrm>
            <a:off x="658368" y="3182112"/>
            <a:ext cx="3849624" cy="4572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бъект 22"/>
          <p:cNvSpPr>
            <a:spLocks noGrp="1"/>
          </p:cNvSpPr>
          <p:nvPr>
            <p:ph sz="half" idx="2"/>
          </p:nvPr>
        </p:nvSpPr>
        <p:spPr>
          <a:xfrm>
            <a:off x="384048" y="3785617"/>
            <a:ext cx="4215384" cy="283463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7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7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роки </a:t>
            </a:r>
            <a:r>
              <a:rPr lang="ru-RU" sz="72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прохождения </a:t>
            </a:r>
            <a:r>
              <a:rPr lang="ru-RU" sz="7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корреспонденции</a:t>
            </a:r>
          </a:p>
          <a:p>
            <a:pPr marL="0" indent="0" algn="ctr">
              <a:buNone/>
            </a:pPr>
            <a:r>
              <a:rPr lang="ru-RU" sz="7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7-10 дней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ru-RU" sz="7200" b="1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Проблемы: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7200" i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недостаточное </a:t>
            </a:r>
            <a:r>
              <a:rPr lang="ru-RU" sz="7200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нормативно-правовое обеспечение внутреннего документооборота;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7200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избыточный сбор виз и согласований;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7200" i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несвоевременное исполнение входящей и исходящей </a:t>
            </a:r>
            <a:r>
              <a:rPr lang="ru-RU" sz="7200" i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корреспонденции</a:t>
            </a:r>
            <a:r>
              <a:rPr lang="ru-RU" sz="720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екст 29"/>
          <p:cNvSpPr>
            <a:spLocks noGrp="1"/>
          </p:cNvSpPr>
          <p:nvPr>
            <p:ph type="body" sz="quarter" idx="3"/>
          </p:nvPr>
        </p:nvSpPr>
        <p:spPr>
          <a:xfrm>
            <a:off x="4663440" y="3200401"/>
            <a:ext cx="3853101" cy="420624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бъект 30"/>
          <p:cNvSpPr>
            <a:spLocks noGrp="1"/>
          </p:cNvSpPr>
          <p:nvPr>
            <p:ph sz="quarter" idx="4"/>
          </p:nvPr>
        </p:nvSpPr>
        <p:spPr>
          <a:xfrm>
            <a:off x="4663440" y="3758184"/>
            <a:ext cx="4182285" cy="2423160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18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Сроки </a:t>
            </a:r>
            <a:r>
              <a:rPr lang="ru-RU" sz="1800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прохождения корреспонденции </a:t>
            </a:r>
            <a:endParaRPr lang="ru-RU" sz="1800" b="1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r>
              <a:rPr lang="ru-RU" sz="1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3-5 дня</a:t>
            </a:r>
          </a:p>
          <a:p>
            <a:pPr marL="0" indent="0" algn="ctr">
              <a:buNone/>
            </a:pPr>
            <a:r>
              <a:rPr lang="ru-RU" sz="18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</a:p>
          <a:p>
            <a:pPr marL="0" indent="0" algn="just">
              <a:buNone/>
            </a:pPr>
            <a:r>
              <a:rPr lang="ru-RU" sz="18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инструкции по делопроизводству </a:t>
            </a:r>
            <a:r>
              <a:rPr lang="ru-RU" sz="18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8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Министерстве по туризму и народным художественным промыслам Республики Дагестан</a:t>
            </a:r>
            <a:endParaRPr lang="ru-RU" sz="1800" b="1" i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z="1400" smtClean="0">
                <a:latin typeface="Akzidenz-Grotesk Pro Bold Cnd" panose="02000506050000020004" pitchFamily="50" charset="0"/>
              </a:rPr>
              <a:pPr/>
              <a:t>2</a:t>
            </a:fld>
            <a:endParaRPr lang="ru-RU" sz="1400" dirty="0">
              <a:latin typeface="Akzidenz-Grotesk Pro Bold Cnd" panose="02000506050000020004" pitchFamily="50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77824" y="1197864"/>
            <a:ext cx="76901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 </a:t>
            </a:r>
          </a:p>
          <a:p>
            <a:r>
              <a:rPr lang="ru-RU" b="1" dirty="0" err="1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Кашкаев</a:t>
            </a: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Э.Д.</a:t>
            </a:r>
          </a:p>
          <a:p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</a:t>
            </a:r>
            <a:r>
              <a:rPr lang="ru-RU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Оптимизации ведения внутреннего документооборота</a:t>
            </a:r>
            <a:endParaRPr lang="en-US" b="1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/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Министерстве по туризму и народным художественным промыслам Республики Дагестан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b="1" dirty="0">
              <a:solidFill>
                <a:srgbClr val="00B0F0"/>
              </a:solidFill>
            </a:endParaRPr>
          </a:p>
          <a:p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399447" y="1371600"/>
            <a:ext cx="0" cy="4751107"/>
          </a:xfrm>
          <a:prstGeom prst="line">
            <a:avLst/>
          </a:prstGeom>
          <a:ln>
            <a:solidFill>
              <a:srgbClr val="97E4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57" y="88583"/>
            <a:ext cx="2212975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9871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578608" y="192025"/>
            <a:ext cx="6153911" cy="886968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по туризму и народным художественным промыслам Республики Дагестан</a:t>
            </a:r>
            <a:endParaRPr lang="ru-RU" sz="1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Текст 28"/>
          <p:cNvSpPr>
            <a:spLocks noGrp="1"/>
          </p:cNvSpPr>
          <p:nvPr>
            <p:ph type="body" idx="1"/>
          </p:nvPr>
        </p:nvSpPr>
        <p:spPr>
          <a:xfrm>
            <a:off x="658368" y="2340864"/>
            <a:ext cx="3849624" cy="539496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БЫЛО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Объект 22"/>
          <p:cNvSpPr>
            <a:spLocks noGrp="1"/>
          </p:cNvSpPr>
          <p:nvPr>
            <p:ph sz="half" idx="2"/>
          </p:nvPr>
        </p:nvSpPr>
        <p:spPr>
          <a:xfrm>
            <a:off x="292608" y="2907792"/>
            <a:ext cx="4215384" cy="363931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ru-RU" sz="72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</a:t>
            </a:r>
            <a:r>
              <a:rPr lang="ru-RU" sz="72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роки </a:t>
            </a:r>
            <a:r>
              <a:rPr lang="ru-RU" sz="72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прохождения экспертизы новых изделий </a:t>
            </a:r>
            <a:endParaRPr lang="ru-RU" sz="7200" b="1" dirty="0" smtClean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72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55 дней</a:t>
            </a:r>
          </a:p>
          <a:p>
            <a:pPr indent="0" algn="ctr">
              <a:spcAft>
                <a:spcPts val="0"/>
              </a:spcAft>
              <a:buNone/>
            </a:pPr>
            <a:r>
              <a:rPr lang="ru-RU" sz="7200" b="1" i="1" dirty="0" smtClean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Проблемы: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6400" i="1" spc="1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длительный срок: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6400" i="1" spc="1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рассмотрения </a:t>
            </a:r>
            <a:r>
              <a:rPr lang="ru-RU" sz="6400" i="1" spc="1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документов с образцами изделий народных художественных промыслов</a:t>
            </a:r>
            <a:r>
              <a:rPr lang="ru-RU" sz="6400" i="1" spc="1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6400" i="1" spc="10" dirty="0">
              <a:solidFill>
                <a:srgbClr val="00B0F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0" algn="just">
              <a:spcAft>
                <a:spcPts val="0"/>
              </a:spcAft>
              <a:buNone/>
            </a:pPr>
            <a:r>
              <a:rPr lang="ru-RU" sz="6400" i="1" spc="1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оформления протокола заседания художественно-экспертного совета по народным художественным промыслам при Правительстве Республики </a:t>
            </a:r>
            <a:r>
              <a:rPr lang="ru-RU" sz="6400" i="1" spc="1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Дагестан;</a:t>
            </a:r>
          </a:p>
          <a:p>
            <a:pPr indent="0" algn="just">
              <a:spcAft>
                <a:spcPts val="0"/>
              </a:spcAft>
              <a:buNone/>
            </a:pPr>
            <a:r>
              <a:rPr lang="ru-RU" sz="6400" i="1" spc="1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400" i="1" spc="10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выдачи выписки из протокола с результатами экспертизы организации или индивидуальному </a:t>
            </a:r>
            <a:r>
              <a:rPr lang="ru-RU" sz="6400" i="1" spc="10" dirty="0" smtClean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предпринимателю.</a:t>
            </a:r>
          </a:p>
          <a:p>
            <a:pPr indent="0" algn="just">
              <a:spcAft>
                <a:spcPts val="0"/>
              </a:spcAft>
              <a:buNone/>
            </a:pPr>
            <a:endParaRPr lang="ru-RU" sz="6400" b="1" spc="10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Текст 29"/>
          <p:cNvSpPr>
            <a:spLocks noGrp="1"/>
          </p:cNvSpPr>
          <p:nvPr>
            <p:ph type="body" sz="quarter" idx="3"/>
          </p:nvPr>
        </p:nvSpPr>
        <p:spPr>
          <a:xfrm>
            <a:off x="4599432" y="2404873"/>
            <a:ext cx="3853101" cy="475488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СТАЛО</a:t>
            </a:r>
            <a:endParaRPr lang="ru-RU" sz="2000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Объект 30"/>
          <p:cNvSpPr>
            <a:spLocks noGrp="1"/>
          </p:cNvSpPr>
          <p:nvPr>
            <p:ph sz="quarter" idx="4"/>
          </p:nvPr>
        </p:nvSpPr>
        <p:spPr>
          <a:xfrm>
            <a:off x="4663440" y="2944368"/>
            <a:ext cx="4182285" cy="3236976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r>
              <a:rPr lang="ru-RU" sz="1800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Сроки прохождения экспертизы новых изделий </a:t>
            </a:r>
          </a:p>
          <a:p>
            <a:pPr marL="0" lvl="0" indent="0" algn="ctr">
              <a:buNone/>
            </a:pPr>
            <a:r>
              <a:rPr lang="ru-RU" sz="1800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23 </a:t>
            </a:r>
            <a:r>
              <a:rPr lang="ru-RU" sz="18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дня</a:t>
            </a:r>
          </a:p>
          <a:p>
            <a:pPr marL="0" indent="0" algn="ctr">
              <a:buNone/>
            </a:pPr>
            <a:r>
              <a:rPr lang="ru-RU" sz="18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</a:p>
          <a:p>
            <a:pPr marL="0" indent="0" algn="ctr">
              <a:buNone/>
            </a:pPr>
            <a:endParaRPr lang="ru-RU" sz="1800" b="1" i="1" dirty="0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spcBef>
                <a:spcPts val="0"/>
              </a:spcBef>
              <a:buNone/>
            </a:pPr>
            <a:r>
              <a:rPr lang="ru-RU" sz="16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 № 64-1/ОД от 22 мая 2019 г.   «О порядке организационно-технической </a:t>
            </a:r>
            <a:r>
              <a:rPr lang="ru-RU" sz="1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r>
              <a:rPr lang="ru-RU" sz="16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i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Художественно-экспертного совета при Правительстве РД по народным художественным промыслам  </a:t>
            </a:r>
            <a:r>
              <a:rPr lang="ru-RU" sz="16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Дагестан в Министерстве по туризму и Народным художественным промыслам РД»</a:t>
            </a:r>
            <a:endParaRPr lang="ru-RU" sz="1600" b="1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88ADB-9568-481E-8528-AB5B570A4BA2}" type="slidenum">
              <a:rPr lang="ru-RU" sz="1400" smtClean="0">
                <a:latin typeface="Akzidenz-Grotesk Pro Bold Cnd" panose="02000506050000020004" pitchFamily="50" charset="0"/>
              </a:rPr>
              <a:pPr/>
              <a:t>3</a:t>
            </a:fld>
            <a:endParaRPr lang="ru-RU" sz="1400" dirty="0">
              <a:latin typeface="Akzidenz-Grotesk Pro Bold Cnd" panose="02000506050000020004" pitchFamily="50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877824" y="1197864"/>
            <a:ext cx="76901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Руководитель проекта: </a:t>
            </a:r>
          </a:p>
          <a:p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Магомедова М.Д.</a:t>
            </a:r>
          </a:p>
          <a:p>
            <a:endParaRPr lang="ru-RU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Проект </a:t>
            </a:r>
            <a:r>
              <a:rPr lang="ru-RU" b="1" dirty="0">
                <a:solidFill>
                  <a:srgbClr val="FFC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Оптимизация процесса экспертизы новых изделий на предмет отнесения их к изделиям народных художественных </a:t>
            </a:r>
            <a:r>
              <a:rPr lang="ru-RU" b="1" dirty="0" smtClean="0">
                <a:solidFill>
                  <a:srgbClr val="00B0F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промыслов.</a:t>
            </a:r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399447" y="1371600"/>
            <a:ext cx="0" cy="4751107"/>
          </a:xfrm>
          <a:prstGeom prst="line">
            <a:avLst/>
          </a:prstGeom>
          <a:ln>
            <a:solidFill>
              <a:srgbClr val="97E4FF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057" y="88583"/>
            <a:ext cx="2212975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94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3841</TotalTime>
  <Words>229</Words>
  <Application>Microsoft Office PowerPoint</Application>
  <PresentationFormat>Экран (4:3)</PresentationFormat>
  <Paragraphs>46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Akzidenz-Grotesk Pro Bold Cnd</vt:lpstr>
      <vt:lpstr>Arial</vt:lpstr>
      <vt:lpstr>Calibri</vt:lpstr>
      <vt:lpstr>Calibri Light</vt:lpstr>
      <vt:lpstr>Times New Roman</vt:lpstr>
      <vt:lpstr>Тема Office</vt:lpstr>
      <vt:lpstr>Презентация PowerPoint</vt:lpstr>
      <vt:lpstr>Министерство по туризму и народным художественным промыслам Республики Дагестан</vt:lpstr>
      <vt:lpstr>Министерство по туризму и народным художественным промыслам Республики Дагестан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Каюмов Р. Х.</dc:creator>
  <cp:lastModifiedBy>наида</cp:lastModifiedBy>
  <cp:revision>752</cp:revision>
  <cp:lastPrinted>2019-07-16T07:48:36Z</cp:lastPrinted>
  <dcterms:created xsi:type="dcterms:W3CDTF">2017-11-16T06:56:29Z</dcterms:created>
  <dcterms:modified xsi:type="dcterms:W3CDTF">2019-07-16T07:59:01Z</dcterms:modified>
</cp:coreProperties>
</file>